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60"/>
  </p:notesMasterIdLst>
  <p:sldIdLst>
    <p:sldId id="257" r:id="rId2"/>
    <p:sldId id="378" r:id="rId3"/>
    <p:sldId id="388" r:id="rId4"/>
    <p:sldId id="349" r:id="rId5"/>
    <p:sldId id="259" r:id="rId6"/>
    <p:sldId id="313" r:id="rId7"/>
    <p:sldId id="357" r:id="rId8"/>
    <p:sldId id="358" r:id="rId9"/>
    <p:sldId id="359" r:id="rId10"/>
    <p:sldId id="362" r:id="rId11"/>
    <p:sldId id="380" r:id="rId12"/>
    <p:sldId id="381" r:id="rId13"/>
    <p:sldId id="382" r:id="rId14"/>
    <p:sldId id="383" r:id="rId15"/>
    <p:sldId id="384" r:id="rId16"/>
    <p:sldId id="366" r:id="rId17"/>
    <p:sldId id="314" r:id="rId18"/>
    <p:sldId id="311" r:id="rId19"/>
    <p:sldId id="315" r:id="rId20"/>
    <p:sldId id="316" r:id="rId21"/>
    <p:sldId id="312" r:id="rId22"/>
    <p:sldId id="319" r:id="rId23"/>
    <p:sldId id="320" r:id="rId24"/>
    <p:sldId id="321" r:id="rId25"/>
    <p:sldId id="350" r:id="rId26"/>
    <p:sldId id="385" r:id="rId27"/>
    <p:sldId id="387" r:id="rId28"/>
    <p:sldId id="386" r:id="rId29"/>
    <p:sldId id="317" r:id="rId30"/>
    <p:sldId id="318" r:id="rId31"/>
    <p:sldId id="322" r:id="rId32"/>
    <p:sldId id="323" r:id="rId33"/>
    <p:sldId id="324" r:id="rId34"/>
    <p:sldId id="325" r:id="rId35"/>
    <p:sldId id="326" r:id="rId36"/>
    <p:sldId id="327" r:id="rId37"/>
    <p:sldId id="328" r:id="rId38"/>
    <p:sldId id="329" r:id="rId39"/>
    <p:sldId id="330" r:id="rId40"/>
    <p:sldId id="331" r:id="rId41"/>
    <p:sldId id="377" r:id="rId42"/>
    <p:sldId id="367" r:id="rId43"/>
    <p:sldId id="332" r:id="rId44"/>
    <p:sldId id="333" r:id="rId45"/>
    <p:sldId id="334" r:id="rId46"/>
    <p:sldId id="335" r:id="rId47"/>
    <p:sldId id="336" r:id="rId48"/>
    <p:sldId id="352" r:id="rId49"/>
    <p:sldId id="372" r:id="rId50"/>
    <p:sldId id="373" r:id="rId51"/>
    <p:sldId id="354" r:id="rId52"/>
    <p:sldId id="355" r:id="rId53"/>
    <p:sldId id="374" r:id="rId54"/>
    <p:sldId id="375" r:id="rId55"/>
    <p:sldId id="376" r:id="rId56"/>
    <p:sldId id="337" r:id="rId57"/>
    <p:sldId id="370"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95"/>
    <p:restoredTop sz="88624"/>
  </p:normalViewPr>
  <p:slideViewPr>
    <p:cSldViewPr snapToGrid="0" snapToObjects="1">
      <p:cViewPr varScale="1">
        <p:scale>
          <a:sx n="107" d="100"/>
          <a:sy n="107" d="100"/>
        </p:scale>
        <p:origin x="16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245861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489DB4-82E0-AF40-81BE-1C4AA0DF45FC}" type="slidenum">
              <a:rPr lang="en-US" smtClean="0"/>
              <a:t>7</a:t>
            </a:fld>
            <a:endParaRPr lang="en-US"/>
          </a:p>
        </p:txBody>
      </p:sp>
    </p:spTree>
    <p:extLst>
      <p:ext uri="{BB962C8B-B14F-4D97-AF65-F5344CB8AC3E}">
        <p14:creationId xmlns:p14="http://schemas.microsoft.com/office/powerpoint/2010/main" val="3041860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4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8.tiff"/></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17: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61787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563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and therefore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8628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a:t>Probabilities: </a:t>
            </a:r>
          </a:p>
          <a:p>
            <a:pPr lvl="1">
              <a:spcAft>
                <a:spcPts val="1200"/>
              </a:spcAft>
              <a:buFont typeface="Arial" charset="0"/>
              <a:buChar char="•"/>
            </a:pPr>
            <a:r>
              <a:rPr lang="en-US" sz="3200" dirty="0"/>
              <a:t>Random Forrest Classifier (and bagging) can return probabilities. </a:t>
            </a:r>
          </a:p>
          <a:p>
            <a:pPr lvl="1">
              <a:spcAft>
                <a:spcPts val="1200"/>
              </a:spcAft>
              <a:buFont typeface="Arial" charset="0"/>
              <a:buChar char="•"/>
            </a:pPr>
            <a:r>
              <a:rPr lang="en-US" sz="3200" b="1" dirty="0"/>
              <a:t>Question</a:t>
            </a:r>
            <a:r>
              <a:rPr lang="en-US" sz="3200" dirty="0"/>
              <a:t>: How?</a:t>
            </a:r>
          </a:p>
          <a:p>
            <a:pPr lvl="1">
              <a:spcAft>
                <a:spcPts val="1200"/>
              </a:spcAft>
              <a:buFont typeface="Arial" charset="0"/>
              <a:buChar char="•"/>
            </a:pPr>
            <a:endParaRPr lang="en-US" sz="3200" dirty="0"/>
          </a:p>
          <a:p>
            <a:pPr indent="-285738">
              <a:spcAft>
                <a:spcPts val="1200"/>
              </a:spcAft>
            </a:pPr>
            <a:endParaRPr lang="en-US" sz="4400" dirty="0"/>
          </a:p>
          <a:p>
            <a:pPr>
              <a:spcAft>
                <a:spcPts val="1200"/>
              </a:spcAft>
            </a:pPr>
            <a:r>
              <a:rPr lang="en-US" sz="3600" dirty="0"/>
              <a:t>	</a:t>
            </a:r>
          </a:p>
          <a:p>
            <a:pPr>
              <a:spcAft>
                <a:spcPts val="1200"/>
              </a:spcAft>
            </a:pPr>
            <a:r>
              <a:rPr lang="en-US" sz="36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5275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a:t>
            </a:r>
          </a:p>
        </p:txBody>
      </p:sp>
      <p:sp>
        <p:nvSpPr>
          <p:cNvPr id="3" name="Content Placeholder 2"/>
          <p:cNvSpPr>
            <a:spLocks noGrp="1"/>
          </p:cNvSpPr>
          <p:nvPr>
            <p:ph idx="1"/>
          </p:nvPr>
        </p:nvSpPr>
        <p:spPr>
          <a:xfrm>
            <a:off x="833415" y="1177758"/>
            <a:ext cx="10781936" cy="4737267"/>
          </a:xfrm>
        </p:spPr>
        <p:txBody>
          <a:bodyPr/>
          <a:lstStyle/>
          <a:p>
            <a:pPr marL="457182" lvl="1" indent="0">
              <a:spcAft>
                <a:spcPts val="1200"/>
              </a:spcAft>
              <a:buNone/>
            </a:pPr>
            <a:endParaRPr lang="en-US" sz="2200" dirty="0"/>
          </a:p>
          <a:p>
            <a:pPr marL="57162" indent="-342900">
              <a:spcAft>
                <a:spcPts val="1200"/>
              </a:spcAft>
              <a:buFont typeface="Arial" charset="0"/>
              <a:buChar char="•"/>
            </a:pPr>
            <a:r>
              <a:rPr lang="en-US" dirty="0"/>
              <a:t>Unbalance dataset</a:t>
            </a:r>
          </a:p>
          <a:p>
            <a:pPr marL="57162" indent="-342900">
              <a:spcAft>
                <a:spcPts val="1200"/>
              </a:spcAft>
              <a:buFont typeface="Arial" charset="0"/>
              <a:buChar char="•"/>
            </a:pPr>
            <a:r>
              <a:rPr lang="en-US" dirty="0"/>
              <a:t>Weighted samples </a:t>
            </a:r>
          </a:p>
          <a:p>
            <a:pPr marL="57162" indent="-342900">
              <a:spcAft>
                <a:spcPts val="1200"/>
              </a:spcAft>
              <a:buFont typeface="Arial" charset="0"/>
              <a:buChar char="•"/>
            </a:pPr>
            <a:r>
              <a:rPr lang="en-US" dirty="0"/>
              <a:t>Categorical data</a:t>
            </a:r>
          </a:p>
          <a:p>
            <a:pPr marL="57162" indent="-342900">
              <a:spcAft>
                <a:spcPts val="1200"/>
              </a:spcAft>
              <a:buFont typeface="Arial" charset="0"/>
              <a:buChar char="•"/>
            </a:pPr>
            <a:r>
              <a:rPr lang="en-US" dirty="0"/>
              <a:t>Missing data</a:t>
            </a:r>
          </a:p>
          <a:p>
            <a:pPr marL="57162" indent="-342900">
              <a:spcAft>
                <a:spcPts val="1200"/>
              </a:spcAft>
              <a:buFont typeface="Arial" charset="0"/>
              <a:buChar char="•"/>
            </a:pPr>
            <a:r>
              <a:rPr lang="en-US" dirty="0"/>
              <a:t>Why did we reject misclassification error?</a:t>
            </a:r>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24682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04969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Can we learn from our mistakes?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0542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a:solidFill>
                  <a:schemeClr val="tx1">
                    <a:lumMod val="75000"/>
                    <a:lumOff val="25000"/>
                  </a:schemeClr>
                </a:solidFill>
              </a:rPr>
              <a:t>Homework 5 (209) due on Wednesday 11:59 pm, Nov 6</a:t>
            </a:r>
          </a:p>
          <a:p>
            <a:pPr marL="457189" indent="-457189">
              <a:spcAft>
                <a:spcPts val="1100"/>
              </a:spcAft>
              <a:buFont typeface="Arial" charset="0"/>
              <a:buChar char="•"/>
            </a:pPr>
            <a:r>
              <a:rPr lang="en-US" sz="2800" dirty="0">
                <a:solidFill>
                  <a:schemeClr val="tx1">
                    <a:lumMod val="75000"/>
                    <a:lumOff val="25000"/>
                  </a:schemeClr>
                </a:solidFill>
              </a:rPr>
              <a:t>Homework 4 grades. They should out soon </a:t>
            </a:r>
            <a:r>
              <a:rPr lang="en-US" sz="2800" dirty="0">
                <a:solidFill>
                  <a:schemeClr val="tx1">
                    <a:lumMod val="75000"/>
                    <a:lumOff val="25000"/>
                  </a:schemeClr>
                </a:solidFill>
                <a:sym typeface="Wingdings"/>
              </a:rPr>
              <a:t> </a:t>
            </a:r>
            <a:br>
              <a:rPr lang="en-US" dirty="0"/>
            </a:br>
            <a:endParaRPr lang="en-US"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3846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441046"/>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976001" y="283332"/>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289472" y="533309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Trees </a:t>
            </a:r>
          </a:p>
        </p:txBody>
      </p:sp>
      <p:sp>
        <p:nvSpPr>
          <p:cNvPr id="18" name="Oval 17"/>
          <p:cNvSpPr/>
          <p:nvPr/>
        </p:nvSpPr>
        <p:spPr>
          <a:xfrm>
            <a:off x="6780825" y="5290081"/>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C180F75-A22F-E249-AAE3-A299EE4957A2}"/>
              </a:ext>
            </a:extLst>
          </p:cNvPr>
          <p:cNvCxnSpPr>
            <a:cxnSpLocks/>
            <a:stCxn id="15" idx="3"/>
            <a:endCxn id="125" idx="7"/>
          </p:cNvCxnSpPr>
          <p:nvPr/>
        </p:nvCxnSpPr>
        <p:spPr>
          <a:xfrm flipH="1">
            <a:off x="9636487" y="1136874"/>
            <a:ext cx="520038" cy="417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82C77B47-028A-584D-B335-E5B391079A1A}"/>
              </a:ext>
            </a:extLst>
          </p:cNvPr>
          <p:cNvCxnSpPr>
            <a:cxnSpLocks/>
            <a:stCxn id="14" idx="2"/>
            <a:endCxn id="125" idx="6"/>
          </p:cNvCxnSpPr>
          <p:nvPr/>
        </p:nvCxnSpPr>
        <p:spPr>
          <a:xfrm flipH="1">
            <a:off x="9906235" y="1941040"/>
            <a:ext cx="43992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id="{242E7FCE-20B3-3A49-A454-D07B9E5796CC}"/>
              </a:ext>
            </a:extLst>
          </p:cNvPr>
          <p:cNvSpPr/>
          <p:nvPr/>
        </p:nvSpPr>
        <p:spPr>
          <a:xfrm>
            <a:off x="5030687" y="5309956"/>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222" name="Oval 221">
            <a:extLst>
              <a:ext uri="{FF2B5EF4-FFF2-40B4-BE49-F238E27FC236}">
                <a16:creationId xmlns:a16="http://schemas.microsoft.com/office/drawing/2014/main"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B4A4C60D-47A0-2040-8F30-F918152A8D73}"/>
              </a:ext>
            </a:extLst>
          </p:cNvPr>
          <p:cNvCxnSpPr>
            <a:stCxn id="17" idx="0"/>
            <a:endCxn id="3" idx="4"/>
          </p:cNvCxnSpPr>
          <p:nvPr/>
        </p:nvCxnSpPr>
        <p:spPr>
          <a:xfrm flipH="1" flipV="1">
            <a:off x="4081916" y="4400706"/>
            <a:ext cx="312" cy="932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9970806-C7F1-2245-8871-4BD27304C1FE}"/>
              </a:ext>
            </a:extLst>
          </p:cNvPr>
          <p:cNvCxnSpPr>
            <a:stCxn id="17" idx="0"/>
            <a:endCxn id="11" idx="3"/>
          </p:cNvCxnSpPr>
          <p:nvPr/>
        </p:nvCxnSpPr>
        <p:spPr>
          <a:xfrm flipV="1">
            <a:off x="4082228" y="4226598"/>
            <a:ext cx="2698285" cy="1106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44BE0E3-38AC-4C43-B6F4-2E75051378F2}"/>
              </a:ext>
            </a:extLst>
          </p:cNvPr>
          <p:cNvCxnSpPr>
            <a:stCxn id="221" idx="0"/>
            <a:endCxn id="3" idx="5"/>
          </p:cNvCxnSpPr>
          <p:nvPr/>
        </p:nvCxnSpPr>
        <p:spPr>
          <a:xfrm flipH="1" flipV="1">
            <a:off x="4874984" y="4212394"/>
            <a:ext cx="948459" cy="1097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631769FC-9784-1F43-9FB5-F30325BC3200}"/>
              </a:ext>
            </a:extLst>
          </p:cNvPr>
          <p:cNvCxnSpPr>
            <a:stCxn id="221" idx="0"/>
            <a:endCxn id="11" idx="3"/>
          </p:cNvCxnSpPr>
          <p:nvPr/>
        </p:nvCxnSpPr>
        <p:spPr>
          <a:xfrm flipV="1">
            <a:off x="5823443" y="4226598"/>
            <a:ext cx="957070" cy="1083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2A4F266C-9C4B-1345-A83D-AC8A967A9888}"/>
              </a:ext>
            </a:extLst>
          </p:cNvPr>
          <p:cNvCxnSpPr>
            <a:stCxn id="18" idx="0"/>
            <a:endCxn id="3" idx="5"/>
          </p:cNvCxnSpPr>
          <p:nvPr/>
        </p:nvCxnSpPr>
        <p:spPr>
          <a:xfrm flipH="1" flipV="1">
            <a:off x="4874984" y="4212394"/>
            <a:ext cx="2698597" cy="1077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12C9F00E-FF54-624A-A412-389AEB0199E3}"/>
              </a:ext>
            </a:extLst>
          </p:cNvPr>
          <p:cNvCxnSpPr>
            <a:stCxn id="18" idx="0"/>
            <a:endCxn id="11" idx="4"/>
          </p:cNvCxnSpPr>
          <p:nvPr/>
        </p:nvCxnSpPr>
        <p:spPr>
          <a:xfrm flipV="1">
            <a:off x="7573581" y="4414910"/>
            <a:ext cx="0" cy="875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3</a:t>
            </a:fld>
            <a:endParaRPr lang="en-US" dirty="0"/>
          </a:p>
        </p:txBody>
      </p:sp>
      <p:sp>
        <p:nvSpPr>
          <p:cNvPr id="355" name="Oval 354">
            <a:extLst>
              <a:ext uri="{FF2B5EF4-FFF2-40B4-BE49-F238E27FC236}">
                <a16:creationId xmlns:a16="http://schemas.microsoft.com/office/drawing/2014/main" id="{F484B83C-D55D-F846-A75C-B293D1E9F30B}"/>
              </a:ext>
            </a:extLst>
          </p:cNvPr>
          <p:cNvSpPr/>
          <p:nvPr/>
        </p:nvSpPr>
        <p:spPr>
          <a:xfrm>
            <a:off x="9964291" y="5543287"/>
            <a:ext cx="1204217"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Tree>
    <p:extLst>
      <p:ext uri="{BB962C8B-B14F-4D97-AF65-F5344CB8AC3E}">
        <p14:creationId xmlns:p14="http://schemas.microsoft.com/office/powerpoint/2010/main" val="5845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18881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(as discussed in lecture 5)</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141629"/>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200"/>
              </a:spcAft>
              <a:buFont typeface="Arial" charset="0"/>
              <a:buChar char="•"/>
            </a:pPr>
            <a:r>
              <a:rPr lang="en-US" dirty="0"/>
              <a:t>Review of Ensemble Methods</a:t>
            </a:r>
          </a:p>
          <a:p>
            <a:pPr marL="1200120" lvl="1" indent="-457200">
              <a:spcAft>
                <a:spcPts val="1200"/>
              </a:spcAft>
              <a:buFont typeface="Arial" charset="0"/>
              <a:buChar char="•"/>
            </a:pPr>
            <a:r>
              <a:rPr lang="en-US" dirty="0"/>
              <a:t>Finish Random Forest</a:t>
            </a:r>
          </a:p>
          <a:p>
            <a:pPr marL="457200" indent="-457200">
              <a:spcAft>
                <a:spcPts val="1200"/>
              </a:spcAft>
              <a:buFont typeface="Arial" charset="0"/>
              <a:buChar char="•"/>
            </a:pPr>
            <a:r>
              <a:rPr lang="en-US" dirty="0"/>
              <a:t>Boosting</a:t>
            </a:r>
          </a:p>
          <a:p>
            <a:pPr marL="1200120" lvl="1" indent="-457200">
              <a:spcAft>
                <a:spcPts val="1200"/>
              </a:spcAft>
              <a:buFont typeface="Arial" charset="0"/>
              <a:buChar char="•"/>
            </a:pPr>
            <a:r>
              <a:rPr lang="en-US" dirty="0"/>
              <a:t>Gradient Boosting</a:t>
            </a:r>
          </a:p>
          <a:p>
            <a:pPr marL="1600154" lvl="2" indent="-457200">
              <a:spcAft>
                <a:spcPts val="1200"/>
              </a:spcAft>
              <a:buFont typeface="Arial" charset="0"/>
              <a:buChar char="•"/>
            </a:pPr>
            <a:r>
              <a:rPr lang="en-US" sz="2200" dirty="0"/>
              <a:t>Set-up and intuition</a:t>
            </a:r>
          </a:p>
          <a:p>
            <a:pPr marL="1600154" lvl="2" indent="-457200">
              <a:spcAft>
                <a:spcPts val="1200"/>
              </a:spcAft>
              <a:buFont typeface="Arial" charset="0"/>
              <a:buChar char="•"/>
            </a:pPr>
            <a:r>
              <a:rPr lang="en-US" sz="2200" dirty="0"/>
              <a:t>Connection to Gradient Descent</a:t>
            </a:r>
          </a:p>
          <a:p>
            <a:pPr marL="1600154" lvl="2" indent="-457200">
              <a:spcAft>
                <a:spcPts val="1200"/>
              </a:spcAft>
              <a:buFont typeface="Arial" charset="0"/>
              <a:buChar char="•"/>
            </a:pPr>
            <a:r>
              <a:rPr lang="en-US" sz="2200" dirty="0"/>
              <a:t>The Algorithm</a:t>
            </a:r>
          </a:p>
          <a:p>
            <a:pPr marL="1200120" lvl="1" indent="-457200">
              <a:spcAft>
                <a:spcPts val="1200"/>
              </a:spcAft>
              <a:buFont typeface="Arial" charset="0"/>
              <a:buChar char="•"/>
            </a:pPr>
            <a:r>
              <a:rPr lang="en-US" dirty="0" err="1"/>
              <a:t>AdaBoost</a:t>
            </a:r>
            <a:endParaRPr lang="en-US" dirty="0"/>
          </a:p>
          <a:p>
            <a:pPr marL="457200" indent="-457200">
              <a:spcAft>
                <a:spcPts val="1200"/>
              </a:spcAft>
              <a:buFont typeface="Arial" charset="0"/>
              <a:buChar char="•"/>
            </a:pPr>
            <a:r>
              <a:rPr lang="en-US" dirty="0"/>
              <a:t>Other boosting algorithms</a:t>
            </a:r>
            <a:endParaRPr lang="en-US" sz="2800" dirty="0"/>
          </a:p>
          <a:p>
            <a:pPr marL="1200120" lvl="1" indent="-457200">
              <a:spcAft>
                <a:spcPts val="1200"/>
              </a:spcAft>
              <a:buFont typeface="Arial" charset="0"/>
              <a:buChar char="•"/>
            </a:pPr>
            <a:endParaRPr lang="en-US" sz="2400"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stretch>
            <a:fillRect/>
          </a:stretch>
        </p:blipFill>
        <p:spPr>
          <a:xfrm>
            <a:off x="0" y="0"/>
            <a:ext cx="12330113" cy="8224185"/>
          </a:xfrm>
          <a:prstGeom prst="rect">
            <a:avLst/>
          </a:prstGeom>
        </p:spPr>
      </p:pic>
      <p:sp>
        <p:nvSpPr>
          <p:cNvPr id="5" name="Rectangle 4"/>
          <p:cNvSpPr/>
          <p:nvPr/>
        </p:nvSpPr>
        <p:spPr>
          <a:xfrm>
            <a:off x="4309174" y="409872"/>
            <a:ext cx="3230756" cy="923330"/>
          </a:xfrm>
          <a:prstGeom prst="rect">
            <a:avLst/>
          </a:prstGeom>
          <a:noFill/>
        </p:spPr>
        <p:txBody>
          <a:bodyPr wrap="none" lIns="91440" tIns="45720" rIns="91440" bIns="45720">
            <a:spAutoFit/>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PPppBoost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59430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520761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a:t>
            </a:r>
            <a:r>
              <a:rPr lang="en-US" sz="2400" dirty="0">
                <a:sym typeface="Wingdings" pitchFamily="2" charset="2"/>
              </a:rPr>
              <a:t></a:t>
            </a:r>
            <a:r>
              <a:rPr lang="en-US" sz="2400" dirty="0"/>
              <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3"/>
          <a:stretch>
            <a:fillRect/>
          </a:stretch>
        </p:blipFill>
        <p:spPr>
          <a:xfrm>
            <a:off x="2011987" y="2903918"/>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1774703" y="2547994"/>
            <a:ext cx="7617830" cy="1144309"/>
          </a:xfrm>
          <a:prstGeom prst="rect">
            <a:avLst/>
          </a:prstGeom>
        </p:spPr>
      </p:pic>
      <p:sp>
        <p:nvSpPr>
          <p:cNvPr id="4" name="TextBox 3"/>
          <p:cNvSpPr txBox="1"/>
          <p:nvPr/>
        </p:nvSpPr>
        <p:spPr>
          <a:xfrm>
            <a:off x="3352800" y="2479040"/>
            <a:ext cx="5315114" cy="276999"/>
          </a:xfrm>
          <a:prstGeom prst="rect">
            <a:avLst/>
          </a:prstGeom>
          <a:noFill/>
        </p:spPr>
        <p:txBody>
          <a:bodyPr wrap="square" lIns="0" tIns="0" rIns="0" bIns="0" rtlCol="0">
            <a:spAutoFit/>
          </a:bodyPr>
          <a:lstStyle/>
          <a:p>
            <a:endParaRPr lang="en-US" dirty="0"/>
          </a:p>
        </p:txBody>
      </p:sp>
      <p:sp>
        <p:nvSpPr>
          <p:cNvPr id="7" name="Oval 6"/>
          <p:cNvSpPr/>
          <p:nvPr/>
        </p:nvSpPr>
        <p:spPr>
          <a:xfrm>
            <a:off x="7199086" y="2547994"/>
            <a:ext cx="2481943" cy="1144309"/>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6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7" name="Picture 6"/>
          <p:cNvPicPr>
            <a:picLocks noChangeAspect="1"/>
          </p:cNvPicPr>
          <p:nvPr/>
        </p:nvPicPr>
        <p:blipFill>
          <a:blip r:embed="rId5">
            <a:alphaModFix amt="63000"/>
          </a:blip>
          <a:stretch>
            <a:fillRect/>
          </a:stretch>
        </p:blipFill>
        <p:spPr>
          <a:xfrm>
            <a:off x="1220381" y="1756228"/>
            <a:ext cx="9553076" cy="456625"/>
          </a:xfrm>
          <a:prstGeom prst="rect">
            <a:avLst/>
          </a:prstGeom>
        </p:spPr>
      </p:pic>
    </p:spTree>
    <p:extLst>
      <p:ext uri="{BB962C8B-B14F-4D97-AF65-F5344CB8AC3E}">
        <p14:creationId xmlns:p14="http://schemas.microsoft.com/office/powerpoint/2010/main" val="2909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panose="02040503050406030204" pitchFamily="18"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start with equal weights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60245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EA22-6CBA-0C4B-B923-E25EBB71D9A2}"/>
              </a:ext>
            </a:extLst>
          </p:cNvPr>
          <p:cNvSpPr>
            <a:spLocks noGrp="1"/>
          </p:cNvSpPr>
          <p:nvPr>
            <p:ph type="title"/>
          </p:nvPr>
        </p:nvSpPr>
        <p:spPr/>
        <p:txBody>
          <a:bodyPr/>
          <a:lstStyle/>
          <a:p>
            <a:r>
              <a:rPr lang="en-US" dirty="0"/>
              <a:t>AdaBoost: fit a simple decision tree</a:t>
            </a:r>
          </a:p>
        </p:txBody>
      </p:sp>
      <p:sp>
        <p:nvSpPr>
          <p:cNvPr id="4" name="Slide Number Placeholder 3">
            <a:extLst>
              <a:ext uri="{FF2B5EF4-FFF2-40B4-BE49-F238E27FC236}">
                <a16:creationId xmlns:a16="http://schemas.microsoft.com/office/drawing/2014/main" id="{B623C570-4374-7F49-A98D-7793BBAF0AF4}"/>
              </a:ext>
            </a:extLst>
          </p:cNvPr>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4137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50</a:t>
            </a:fld>
            <a:endParaRPr lang="en-US"/>
          </a:p>
        </p:txBody>
      </p:sp>
      <p:pic>
        <p:nvPicPr>
          <p:cNvPr id="5" name="Picture 4">
            <a:extLst>
              <a:ext uri="{FF2B5EF4-FFF2-40B4-BE49-F238E27FC236}">
                <a16:creationId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0328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100" dirty="0"/>
              <a:t>AdaBoost: fit another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33368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a:t>
            </a: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panose="02040503050406030204" pitchFamily="18"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57514"/>
            <a:ext cx="9144000" cy="4572000"/>
          </a:xfrm>
          <a:prstGeom prst="rect">
            <a:avLst/>
          </a:prstGeom>
        </p:spPr>
      </p:pic>
    </p:spTree>
    <p:extLst>
      <p:ext uri="{BB962C8B-B14F-4D97-AF65-F5344CB8AC3E}">
        <p14:creationId xmlns:p14="http://schemas.microsoft.com/office/powerpoint/2010/main" val="1191091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53</a:t>
            </a:fld>
            <a:endParaRPr lang="en-US"/>
          </a:p>
        </p:txBody>
      </p:sp>
      <p:pic>
        <p:nvPicPr>
          <p:cNvPr id="5" name="Picture 4">
            <a:extLst>
              <a:ext uri="{FF2B5EF4-FFF2-40B4-BE49-F238E27FC236}">
                <a16:creationId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757236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100" dirty="0"/>
              <a:t>AdaBoost: fit a third,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7899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 repeat…</a:t>
            </a: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panose="02040503050406030204" pitchFamily="18"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0320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Rate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3"/>
          <a:stretch>
            <a:fillRect/>
          </a:stretch>
        </p:blipFill>
        <p:spPr>
          <a:xfrm>
            <a:off x="2764064" y="2331643"/>
            <a:ext cx="7099300" cy="1231900"/>
          </a:xfrm>
          <a:prstGeom prst="rect">
            <a:avLst/>
          </a:prstGeom>
        </p:spPr>
      </p:pic>
      <p:pic>
        <p:nvPicPr>
          <p:cNvPr id="7" name="Picture 6">
            <a:extLst>
              <a:ext uri="{FF2B5EF4-FFF2-40B4-BE49-F238E27FC236}">
                <a16:creationId xmlns:a16="http://schemas.microsoft.com/office/drawing/2014/main" id="{0BB6E14F-CE8B-2E43-A4A5-84BDFAA1B283}"/>
              </a:ext>
            </a:extLst>
          </p:cNvPr>
          <p:cNvPicPr>
            <a:picLocks noChangeAspect="1"/>
          </p:cNvPicPr>
          <p:nvPr/>
        </p:nvPicPr>
        <p:blipFill>
          <a:blip r:embed="rId4"/>
          <a:stretch>
            <a:fillRect/>
          </a:stretch>
        </p:blipFill>
        <p:spPr>
          <a:xfrm>
            <a:off x="2178050" y="4373302"/>
            <a:ext cx="7835900" cy="1320800"/>
          </a:xfrm>
          <a:prstGeom prst="rect">
            <a:avLst/>
          </a:prstGeom>
        </p:spPr>
      </p:pic>
    </p:spTree>
    <p:extLst>
      <p:ext uri="{BB962C8B-B14F-4D97-AF65-F5344CB8AC3E}">
        <p14:creationId xmlns:p14="http://schemas.microsoft.com/office/powerpoint/2010/main" val="104985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sz="2400" dirty="0"/>
              <a:t>Increasing the number of </a:t>
            </a:r>
            <a:r>
              <a:rPr lang="en-US" sz="2400" b="1" i="1" dirty="0"/>
              <a:t>trees</a:t>
            </a:r>
            <a:r>
              <a:rPr lang="en-US" sz="2400" dirty="0"/>
              <a:t> can lead to overfitting.</a:t>
            </a:r>
          </a:p>
          <a:p>
            <a:pPr>
              <a:spcAft>
                <a:spcPts val="1200"/>
              </a:spcAft>
            </a:pPr>
            <a:endParaRPr lang="en-US" sz="2400" dirty="0"/>
          </a:p>
          <a:p>
            <a:pPr>
              <a:spcAft>
                <a:spcPts val="1200"/>
              </a:spcAft>
            </a:pPr>
            <a:r>
              <a:rPr lang="en-US" sz="2400" b="1" dirty="0"/>
              <a:t>Question</a:t>
            </a:r>
            <a:r>
              <a:rPr lang="en-US" sz="2400" dirty="0"/>
              <a:t>: Why? </a:t>
            </a:r>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03234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83891131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16245</TotalTime>
  <Words>2654</Words>
  <Application>Microsoft Macintosh PowerPoint</Application>
  <PresentationFormat>Widescreen</PresentationFormat>
  <Paragraphs>356</Paragraphs>
  <Slides>58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Cambria Math</vt:lpstr>
      <vt:lpstr>Karla</vt:lpstr>
      <vt:lpstr>GEC_template</vt:lpstr>
      <vt:lpstr>Lecture 17: Boosting</vt:lpstr>
      <vt:lpstr>PowerPoint Presentation</vt:lpstr>
      <vt:lpstr>PowerPoint Presentation</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More</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PowerPoint Presentation</vt:lpstr>
      <vt:lpstr>AdaBoost</vt:lpstr>
      <vt:lpstr>Motivation for AdaBoost </vt:lpstr>
      <vt:lpstr>Motivation for AdaBoost (cont.)</vt:lpstr>
      <vt:lpstr>Gradient Descent with Exponential Loss </vt:lpstr>
      <vt:lpstr>Gradient Descent with Exponential Loss </vt:lpstr>
      <vt:lpstr>AdaBoost </vt:lpstr>
      <vt:lpstr>AdaBoost: start with equal weights </vt:lpstr>
      <vt:lpstr>AdaBoost: fit a simple decision tree</vt:lpstr>
      <vt:lpstr>AdaBoost: update the weights</vt:lpstr>
      <vt:lpstr>AdaBoost: fit another simple decision tree on re-weighted data</vt:lpstr>
      <vt:lpstr>AdaBoost: add the new model to the ensemble</vt:lpstr>
      <vt:lpstr>AdaBoost: update the weights</vt:lpstr>
      <vt:lpstr>AdaBoost: fit a third, simple decision tree on re-weighted data</vt:lpstr>
      <vt:lpstr>AdaBoost: add the new model to the ensemble, repeat…</vt:lpstr>
      <vt:lpstr>Choosing the Learning Rate </vt:lpstr>
      <vt:lpstr>Final thoughts on Boosting</vt:lpstr>
      <vt:lpstr>Final thoughts on Boosting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Akhund-Zade, Jamilla</cp:lastModifiedBy>
  <cp:revision>309</cp:revision>
  <cp:lastPrinted>2019-06-13T06:43:52Z</cp:lastPrinted>
  <dcterms:created xsi:type="dcterms:W3CDTF">2018-07-20T19:26:24Z</dcterms:created>
  <dcterms:modified xsi:type="dcterms:W3CDTF">2019-11-04T18:45:41Z</dcterms:modified>
</cp:coreProperties>
</file>